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08" r:id="rId3"/>
    <p:sldId id="309" r:id="rId4"/>
    <p:sldId id="317" r:id="rId5"/>
    <p:sldId id="313" r:id="rId6"/>
    <p:sldId id="312" r:id="rId7"/>
    <p:sldId id="311" r:id="rId8"/>
    <p:sldId id="323" r:id="rId9"/>
    <p:sldId id="322" r:id="rId10"/>
    <p:sldId id="321" r:id="rId11"/>
    <p:sldId id="320" r:id="rId12"/>
    <p:sldId id="333" r:id="rId13"/>
    <p:sldId id="332" r:id="rId14"/>
    <p:sldId id="331" r:id="rId15"/>
    <p:sldId id="330" r:id="rId16"/>
    <p:sldId id="339" r:id="rId17"/>
    <p:sldId id="338" r:id="rId18"/>
    <p:sldId id="337" r:id="rId19"/>
    <p:sldId id="336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95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759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105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69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165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075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442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312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163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06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31.07.2020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31.07.2020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11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67463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Управление проектными рисками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Динамические (спекулятивные)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означают возмож­ность получения как положительного, так и отрицательного результата реализации проекта, т.е. обеспечивают как допол­нительную прибыль, так и чистые убытки (потери). Для этих рисков характерно наличие следующих возможных исходов: появление отрицательного результата, сохранение ситуации в прежнем состоянии и появление положительного резуль­тата. Наиболее ярко динамические риски проявляются в областях реализации проекта, которые зависят от рыноч­ной конъюнктуры (изменение курса валют, изменение кур­совой стоимости акций, изменение стоимости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деривативов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изменение учетной ставки ЦБ РФ и др.).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987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Стадии (этапы) основного процесса управления рисками проекта могут быть классифицированы по-разному. С уче­том существующей практики процесс управления рисками проекта, как правило, включает в себя следующие стадии: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287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целей и стратегий по управлению рисками;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и анализ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элиминирование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рисков.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193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Autofit/>
          </a:bodyPr>
          <a:lstStyle/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целей и стратегий по управлению рисками 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 осуществляется для определения модели будущего результата реализации проекта, а также конкретной сово­купности ресурсов и способов (методов) их использования для получения требуемых ключевых экономических показа­телей реализации проекта.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Цель предполагает выбор конкретной модели будущего результата предпринимательской деятельности и совокуп­ности ресурсов и методов их использования при наличии рассматриваемых факторов риска. Причем признаки, свой­ства и мера этого результата должны быть точно опреде­лены.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стратегий по управлению рисками опирается на план риск-менеджмента.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риск-менеджмента должен охватывать следующие основные аспекты: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методологию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подходы, инструменты и источники информации, которые могут быть использованы для осу­ществления управления рисками;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полномочий и ответственности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реше­ние вопроса о том, какая структура и кто в ней осуществляет управление рисками для каждого типа действий и несет ответственность за результаты управления;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проведения мероприятий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определяет, как часто будут осуществляться процедуры риск-менеджмента на предприятии. Результаты должны быть получены доста­точно рано для принятия правильных решений. Решения должны периодически пересматриваться в процессе текущей деятельности;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расчетов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их интерпретация для проведения качественного и количественного анализа;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границы допустимости риска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пороговые критерии для каждого заинтересованного лица;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отчетов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описание того, как результаты про­цесса риск-менеджмента будут отражены в документации, как они будут анализироваться и передаваться для менедже­ров, внутренних и внешних акционеров, контрагентов, инве­сторов и т.д.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разработки плана риск-менеджмента могут исполь­зоваться стандартные технологии планирования. При этом для отдельных проектов следует использовать планирование «снизу — вверх», так как каждый проект имеет свои особен­ности, а соответственно и подходы к управлению риском при их реализации могут различаться. Поэтому общий план риск-менеджмента необходимо корректировать с учетом особенностей конкретных проектов.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разработки плана риск-менеджмента должны быть получены: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руководящие документы (стандарты предприятия) по организации риск-менеджмента.</a:t>
            </a: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 таким документам может относиться, например,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положение по управлению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риском,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содержащее ключевые моменты стратегии риск- менеджмента. Положение отражает философию компании по отношению к управлению риском. В нем должно быть очерчено разграничение полномочий между различными структурными единицами, указано, кто отвечает за опреде­ленные аспекты риск-менеджмента и т.п.;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риск-менеджмента,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отражающий методологию, распределение полномочий и ответственности, график про­ведения мероприятий, методы расчетов и их интерпрета­цию, границы допустимости риска, формы отчетов по каж­дому процессу и т.п. План риск-менеджмента не содержит мероприятий по противодействию конкретным рискам — он дополняется планом </a:t>
            </a:r>
            <a:r>
              <a:rPr lang="ru-RU" sz="10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противорисковых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мероприятий, разра­батываемым отдельно.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71911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4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84887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17232"/>
            <a:ext cx="80648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</a:t>
            </a:r>
            <a:r>
              <a:rPr lang="ru-RU" sz="2000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основного процесса управления рисками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23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712879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89240"/>
            <a:ext cx="75608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</a:t>
            </a:r>
            <a:r>
              <a:rPr lang="ru-RU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Уровни управления и мониторинг риск-менеджмента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6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8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8640"/>
            <a:ext cx="6840759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115616" y="5661248"/>
            <a:ext cx="71287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</a:t>
            </a:r>
            <a:r>
              <a:rPr lang="ru-RU" sz="2000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анализа рисков по методу Монте-Карло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92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Методы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управления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Обычно выделяют следующие методы управления рисками: уклонение, локализация, диссипация, компенсация. Схема методов управления рисками приведена на рис.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678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9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4168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805264"/>
            <a:ext cx="6552728" cy="456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</a:t>
            </a:r>
            <a:r>
              <a:rPr lang="ru-RU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Методы управления риском на предприятии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31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189885"/>
              </p:ext>
            </p:extLst>
          </p:nvPr>
        </p:nvGraphicFramePr>
        <p:xfrm>
          <a:off x="395536" y="908720"/>
          <a:ext cx="8064896" cy="5621806"/>
        </p:xfrm>
        <a:graphic>
          <a:graphicData uri="http://schemas.openxmlformats.org/drawingml/2006/table">
            <a:tbl>
              <a:tblPr/>
              <a:tblGrid>
                <a:gridCol w="166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326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355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Возможные действия предпринимателя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99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Несоблюдение партнером обязательств по контракту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протокола о намерениях, где оговаривается срок, в течение которого обе сто­роны, заключающие контракт, могут внести в него изменения.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протоколе о намерениях раз­мера материальной ответственности сторон в слу­чае отказа от подписания контракта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не с момента под­писания, а с момента согласования.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контракте условий рассмотрения споров через третейский суд.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системы штрафных санк­ций за каждое взятое обязательство по контракту (размер санкций определяется по договоренности сторон).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условия уплаты неустойки в размере 0,1% за каждый день невыполнения обязательств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028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Неплатеже­способность партнера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после поступления средств на расчетный счет исполнителя.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 права собственности заказчику только после 100% оплаты.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услуг банка по аккредитивной форме расчетов.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условия залоговых платежей.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с банком договора на </a:t>
                      </a:r>
                      <a:r>
                        <a:rPr lang="ru-RU" sz="1600" u="none" strike="noStrike" spc="2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факторинговое</a:t>
                      </a: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обслуживание возможной дебиторской задолжен­ности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88640"/>
            <a:ext cx="8028384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</a:t>
            </a: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2-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Минимизация рисков по хозяйственным контрактам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84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своей деятельности инициаторы и менеджеры проектов неизбежно сталкиваются с ситуациями неопределенности и риска. Риск объективно присущ хозяйственной деятель­ности, и чтобы достичь успеха и победить в конкурентной борьбе, важно разработать эффективную и рациональную стратегию управления им.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Появление риска обусловлено неопределенностью внеш­ней, динамично изменяющейся, среды, с одной стороны, и ограниченностью ресурсов компании — с другой (рис.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Большинство исследователей разделяют понятие неопределенности и понятие риска. Это разделение основано на следующих положениях.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146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Финансирование проекта </a:t>
            </a:r>
          </a:p>
        </p:txBody>
      </p:sp>
    </p:spTree>
    <p:extLst>
      <p:ext uri="{BB962C8B-B14F-4D97-AF65-F5344CB8AC3E}">
        <p14:creationId xmlns:p14="http://schemas.microsoft.com/office/powerpoint/2010/main" val="1559326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313899"/>
            <a:ext cx="852985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Оценка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стоимости проекта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Общая стоимость проекта зависит от стоимости выполне­ния каждой его операции, а также от дополнительных посто­янных или переменных расходов. Поскольку для реализации проекта необходимо завершить все входящие в него опера­ции (вне зависимости от того, являются они критическими или нет), общая стоимость выполнения операций определя­ется арифметической суммой отдельных значений стоимо­сти каждой операции.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Если проект исполняется по контракту, следует различать оценку стоимости и цену исполнения контракта. Оценка сто­имости является одним из факторов, влияющих на опреде­ление цены исполнения контракта, но не единственным.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72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29" y="232012"/>
            <a:ext cx="885739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Существуют следующие подходы к оценке стоимости.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  <a:tabLst/>
              <a:defRPr/>
            </a:pPr>
            <a:r>
              <a:rPr kumimoji="0" lang="ru-RU" sz="2000" b="0" i="1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Параметрическая оценка</a:t>
            </a:r>
            <a:r>
              <a:rPr kumimoji="0" lang="ru-RU" sz="20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предполагает декомпози­цию операций на элементы и использование исторических данных для их оценки. Стандартными путями выделения элементов являются:</a:t>
            </a:r>
            <a:endParaRPr kumimoji="0" lang="ru-RU" sz="12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20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переменные расходы — стоимость материалов, задей­ствованных в выполнении операции; стоимость трудовых ресурсов (стоимость единицы времени работы), задейство­ванных в каждой операции. Следует учитывать, что стои­мость ресурсов на разных стадиях выполнения операций может меняться;</a:t>
            </a:r>
            <a:endParaRPr kumimoji="0" lang="ru-RU" sz="12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20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постоянные расходы — стоимость самой операции и управленческих воздействий по назначению на нее ресурсов.</a:t>
            </a:r>
            <a:endParaRPr kumimoji="0" lang="ru-RU" sz="12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17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4" y="341194"/>
            <a:ext cx="8325134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marR="0" lvl="1" indent="-28575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2"/>
              <a:tabLst/>
              <a:defRPr/>
            </a:pPr>
            <a:r>
              <a:rPr kumimoji="0" lang="ru-RU" sz="2400" b="0" i="1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Аналоговая оценка</a:t>
            </a:r>
            <a:r>
              <a:rPr kumimoji="0" lang="ru-RU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kumimoji="0" lang="ru-RU" sz="2400" b="0" i="1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сверху вниз»)</a:t>
            </a:r>
            <a:r>
              <a:rPr kumimoji="0" lang="ru-RU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использование фактической стоимости операций или ресурсов, задейство­ванных в предыдущем аналогичном проекте. Обычно такую оценку можно получить достаточно близко, но она явля­ется весьма приблизительной, так как не учитывает спец­ифические особенности конкретных проектов. Однако такая оценка полезна в случае большого количества однотипных проектов, реализуемых предприятием или одной и той же проектной командой.</a:t>
            </a:r>
            <a:endParaRPr kumimoji="0" lang="ru-RU" sz="14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793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445" y="191069"/>
            <a:ext cx="8011236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Tx/>
              <a:buNone/>
              <a:tabLst/>
              <a:defRPr/>
            </a:pPr>
            <a:r>
              <a:rPr kumimoji="0" lang="ru-RU" sz="2400" b="0" i="1" u="none" strike="noStrike" kern="1200" cap="none" spc="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3.Поэтапное </a:t>
            </a:r>
            <a:r>
              <a:rPr kumimoji="0" lang="ru-RU" sz="2400" b="0" i="1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оценивание</a:t>
            </a:r>
            <a:r>
              <a:rPr kumimoji="0" lang="ru-RU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оценка проекта по этапам его жизненного цикла. При этом ближайший этап оценивается с достаточно высокой степенью точности, а для других эта­пов используются приближенные оценки. По мере реали­зации проекта неопределенность уменьшается, и предвари­тельные оценки уточняются. Поэтапное оценивание очень популярно среди проектных менеджеров, так как позволяет существенно сузить горизонт планирования.</a:t>
            </a:r>
            <a:endParaRPr kumimoji="0" lang="ru-RU" sz="14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78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376" y="122831"/>
            <a:ext cx="8447964" cy="5010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Оценка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«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снизу вверх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» предполагает суммирова­ние отдельных операций или пакетов работ снизу вверх по уровням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 агрегирование, таким образом, стоимости всего проекта. Такой подход существенно увели­чивает точность оценок, но одновременно возрастает и тру­доемкость этого процесса. Также в ходе получения оценок возможны конфликты между разными уровнями, а сле­довательно, необходимо уделять внимание этим потенци­ально конфликтным точкам и находить компромиссные решения.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877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300251"/>
            <a:ext cx="83933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проекта должно обеспечивать решение двух основных задач: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такой динамики инвестиций, которая позволяла бы выполнять проект в соответствии с времен­ными и финансовыми ограничениями;</a:t>
            </a:r>
            <a:endParaRPr kumimoji="0" lang="ru-RU" sz="14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снижение затрат финансовых средств и риска проекта за счет соответствующей структуры инвестиций и макси­мальных налоговых льгот.</a:t>
            </a:r>
            <a:endParaRPr kumimoji="0" lang="ru-RU" sz="14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проекта включает четыре этапа (рис. 3).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22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4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979" y="313899"/>
            <a:ext cx="7328847" cy="5158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27797" y="5664201"/>
            <a:ext cx="74380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Этапы финансирования проекта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825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137" y="245660"/>
            <a:ext cx="842066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 счет выпуска акций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Акционерные инвестиции могут быть в форме денежных вкладов, оборудования, технологий, а также в форме эконо­мического обоснования проекта или права использования национальных ресурсов, если акционером является прави­тельственная организация.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Основной объем акционерных инвестиций поступает от участников проекта в начале его реализации, хотя могут производиться вклады в форме подчиненных кредитов уже в ходе осуществления проекта.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16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205" y="532263"/>
            <a:ext cx="818865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Долгосрочное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долговое финансирование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Источниками долгосрочного долгового финансирования могут быть: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долгосрочные кредиты у самостоятельных или входя­щих в синдикаты банков;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«клубные» долгосрочные кредиты в коммерческих банках;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кредиты в государственных учреждениях;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долговые обязательства общественности;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частное размещение долговых обязательств.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варианта долгосрочного долгового финансирова­ния основывается на результатах анализа жизнеспособности проекта: оптимальной структуре финансирования, возмож­ностях проекта обеспечивать погашение кредитов и выплату процентных ставок.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48883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59632" y="6021288"/>
            <a:ext cx="77048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</a:t>
            </a:r>
            <a:r>
              <a:rPr lang="ru-RU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Факторы, обусловливающие неизбежность возникновения риска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441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854" y="628347"/>
            <a:ext cx="837972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Другие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источники финансирования проектов</a:t>
            </a: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45720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Государство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может представлять двухстороннюю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совую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помощь или организовывать экспортное кредитное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финансирование в реализации проектов с участием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ино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странных фирм (подрядчиков и поставщиков) или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заинте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ресованных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третьих сторон. Государственные учреждения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могут осуществлять эту помощь непосредственно за счет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инвестиционных программ через субсидирование или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гаран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тии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ссуд, либо косвенно, за счет гарантий цен и расширения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налоговых преимуществ. </a:t>
            </a: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Лизинг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собой, как правило,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трехсторон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ний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комплекс отношений, в которых лизинговая компания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просьбе и указанию пользователя приобретает у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изгото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вителя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оборудование, которое затем сдает этому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пользова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телю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 временное пользование.</a:t>
            </a: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376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346629"/>
            <a:ext cx="77928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Контроль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выполнения плана и условий финансирования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450215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Кроме планирования финансовой деятельности, в круп­ных проектах, в том числе, связанных со строительством, при­ходится прилагать усилия для решения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следуюших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вопросов: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точные оценки затрат (финансовые сметы);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расходов во времени (поток денежной наличности);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подтверждение затрат (анализ финансового состояния);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своевременность и точность отчетности по затратам;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соответствующих финансовых рычагов управления;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неправильных затрат на проект;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своевременная и осмысленная отчетность о состоянии проекта;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  <a:tabLst/>
              <a:defRPr/>
            </a:pPr>
            <a:r>
              <a:rPr kumimoji="0" lang="ru-RU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соответствующего решения об осу­ществлении затрат до того, как будут произведены убыточ­ные затраты.</a:t>
            </a:r>
            <a:endParaRPr kumimoji="0" lang="ru-RU" sz="1100" b="0" i="0" u="none" strike="noStrike" kern="1200" cap="none" spc="3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Таким образом,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 возникает тогда, когда нужно при­нять решение, связанное с преодолением неопределенности в ситуации неизбежного выбора.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Поскольку любое хозяй­ственное решение, как правило, связано с выбором наилуч­шего из имеющихся вариантов, оно неизбежно подразуме­вает наступление ситуации риска, следовательно, менеджеры предприятия должны уделять значительное внимание управ­лению риском.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4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9" y="1844824"/>
            <a:ext cx="8240602" cy="2295691"/>
          </a:xfrm>
        </p:spPr>
      </p:pic>
      <p:sp>
        <p:nvSpPr>
          <p:cNvPr id="4" name="Прямоугольник 3"/>
          <p:cNvSpPr/>
          <p:nvPr/>
        </p:nvSpPr>
        <p:spPr>
          <a:xfrm>
            <a:off x="539551" y="4509120"/>
            <a:ext cx="83327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Соотношение между риском и неопределенностью пред­ставлено на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рис.2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5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ситуации риска возможна оценка следующих основных моментов: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получения желаемого результата (удачи);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наступления нежелательного исхода;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отклонения от выбранной цели;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благоприятные и неблагоприятные послед­ствия действий.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Наиболее важными характеристиками отдельного вида риска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факторы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учета;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последствий.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07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401377"/>
              </p:ext>
            </p:extLst>
          </p:nvPr>
        </p:nvGraphicFramePr>
        <p:xfrm>
          <a:off x="467544" y="1124744"/>
          <a:ext cx="8192302" cy="5025816"/>
        </p:xfrm>
        <a:graphic>
          <a:graphicData uri="http://schemas.openxmlformats.org/drawingml/2006/table">
            <a:tbl>
              <a:tblPr/>
              <a:tblGrid>
                <a:gridCol w="4096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6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376">
                <a:tc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Классификационный признак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рисков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Характер учета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Внешние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Внутренние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Источник возникно­вения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Статические (чистые)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Динамические (спекулятивные)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затраты на управление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Единичные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Портфельные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086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Возможности диверси­фикации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Систематические (недиверсифицируемые)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Несистематические (диверсифицируемые)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стоимость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Возможность страхо­вания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914">
                <a:tc rowSpan="3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Управляемость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Полностью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Частично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Неуправляемые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260648"/>
            <a:ext cx="78488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</a:t>
            </a: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1 - Классификация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проектных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1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Внешние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непосредственно не связаны с деятельно­стью компании. На их уровень влияет большое количество факторов, в том числе: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прямого воздействия (поставщики, потреби­тели, конкуренты, профсоюзы, государственные органы);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косвенного воздействия (политические, эко­номические, демографические, социальные и др.).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Внутренние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обусловлены деятельностью самой компании и ее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(заинтересованных лиц). На их уровень влияют: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управления;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специализации;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производительности труда;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техники безопасности;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 логистических схем;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недооценка конкурентов;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ошибочная ценовая политика и др.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49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Статические (чистые)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характерны тем, что всегда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обусловливают убытки реализации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проекта.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Эти риски обладают относительно постоянным характером проявле­ния, имея при этом стабильную и устойчивую динамику основных ключевых экономических показателей. Их также называют чистыми рисками, потому что они отражают воз­можность получения отрицательного финансового резуль­тата. Основными факторами статических рисков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негативное воздействие результатов стихийных бед­ствий (пожаров, землетрясений, наводнений и т.п.);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угроза собственности третьих лиц (например, вынуж­денное прекращение деятельности основного поставщика);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несчастные случаи (потеря вследствие смерти или недееспособности ключевых сотрудников компании).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Риски оцениваются вероятностью риска возникновения убытков (потерь) и размером этих убытков.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886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9276</TotalTime>
  <Words>1601</Words>
  <Application>Microsoft Office PowerPoint</Application>
  <PresentationFormat>Экран (4:3)</PresentationFormat>
  <Paragraphs>149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41" baseType="lpstr">
      <vt:lpstr>Arial</vt:lpstr>
      <vt:lpstr>Calibri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Финансирование проекта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Олька</cp:lastModifiedBy>
  <cp:revision>54</cp:revision>
  <dcterms:created xsi:type="dcterms:W3CDTF">2014-04-21T11:00:57Z</dcterms:created>
  <dcterms:modified xsi:type="dcterms:W3CDTF">2020-07-31T10:22:15Z</dcterms:modified>
</cp:coreProperties>
</file>